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696D96-8C28-4990-AEC8-B37B822EE41E}" type="datetimeFigureOut">
              <a:rPr lang="th-TH" smtClean="0"/>
              <a:pPr/>
              <a:t>12/11/50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F62EEC-E529-42BC-AAFC-8C3F57B7F2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96D96-8C28-4990-AEC8-B37B822EE41E}" type="datetimeFigureOut">
              <a:rPr lang="th-TH" smtClean="0"/>
              <a:pPr/>
              <a:t>12/11/50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62EEC-E529-42BC-AAFC-8C3F57B7F2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96D96-8C28-4990-AEC8-B37B822EE41E}" type="datetimeFigureOut">
              <a:rPr lang="th-TH" smtClean="0"/>
              <a:pPr/>
              <a:t>12/11/50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62EEC-E529-42BC-AAFC-8C3F57B7F2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96D96-8C28-4990-AEC8-B37B822EE41E}" type="datetimeFigureOut">
              <a:rPr lang="th-TH" smtClean="0"/>
              <a:pPr/>
              <a:t>12/11/50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62EEC-E529-42BC-AAFC-8C3F57B7F23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96D96-8C28-4990-AEC8-B37B822EE41E}" type="datetimeFigureOut">
              <a:rPr lang="th-TH" smtClean="0"/>
              <a:pPr/>
              <a:t>12/11/50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62EEC-E529-42BC-AAFC-8C3F57B7F23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96D96-8C28-4990-AEC8-B37B822EE41E}" type="datetimeFigureOut">
              <a:rPr lang="th-TH" smtClean="0"/>
              <a:pPr/>
              <a:t>12/11/50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62EEC-E529-42BC-AAFC-8C3F57B7F23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96D96-8C28-4990-AEC8-B37B822EE41E}" type="datetimeFigureOut">
              <a:rPr lang="th-TH" smtClean="0"/>
              <a:pPr/>
              <a:t>12/11/50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62EEC-E529-42BC-AAFC-8C3F57B7F2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96D96-8C28-4990-AEC8-B37B822EE41E}" type="datetimeFigureOut">
              <a:rPr lang="th-TH" smtClean="0"/>
              <a:pPr/>
              <a:t>12/11/50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62EEC-E529-42BC-AAFC-8C3F57B7F23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96D96-8C28-4990-AEC8-B37B822EE41E}" type="datetimeFigureOut">
              <a:rPr lang="th-TH" smtClean="0"/>
              <a:pPr/>
              <a:t>12/11/50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62EEC-E529-42BC-AAFC-8C3F57B7F2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7696D96-8C28-4990-AEC8-B37B822EE41E}" type="datetimeFigureOut">
              <a:rPr lang="th-TH" smtClean="0"/>
              <a:pPr/>
              <a:t>12/11/50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62EEC-E529-42BC-AAFC-8C3F57B7F23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696D96-8C28-4990-AEC8-B37B822EE41E}" type="datetimeFigureOut">
              <a:rPr lang="th-TH" smtClean="0"/>
              <a:pPr/>
              <a:t>12/11/50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F62EEC-E529-42BC-AAFC-8C3F57B7F23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696D96-8C28-4990-AEC8-B37B822EE41E}" type="datetimeFigureOut">
              <a:rPr lang="th-TH" smtClean="0"/>
              <a:pPr/>
              <a:t>12/11/50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F62EEC-E529-42BC-AAFC-8C3F57B7F23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latin typeface="CordiaUPC" pitchFamily="34" charset="-34"/>
                <a:cs typeface="CordiaUPC" pitchFamily="34" charset="-34"/>
              </a:rPr>
              <a:t>ความรู้เบื้องต้นเกี่ยวกับฐานข้อมูล </a:t>
            </a:r>
            <a:endParaRPr lang="th-TH" sz="54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4282" y="5944096"/>
            <a:ext cx="8715436" cy="77105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th-TH" sz="2400" dirty="0" smtClean="0">
                <a:solidFill>
                  <a:srgbClr val="FFFF00"/>
                </a:solidFill>
              </a:rPr>
              <a:t>นายพิทักษ์  อินป้อ</a:t>
            </a:r>
          </a:p>
          <a:p>
            <a:r>
              <a:rPr lang="th-TH" sz="2400" dirty="0" smtClean="0">
                <a:solidFill>
                  <a:srgbClr val="FFFF00"/>
                </a:solidFill>
              </a:rPr>
              <a:t>โรงเรียนมงคลวิทยา จ.ระยอง</a:t>
            </a:r>
            <a:endParaRPr lang="th-TH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1) บิต (</a:t>
            </a:r>
            <a:r>
              <a:rPr lang="en-US" dirty="0" smtClean="0"/>
              <a:t>Bit : Binary digit) </a:t>
            </a:r>
            <a:r>
              <a:rPr lang="th-TH" dirty="0" smtClean="0"/>
              <a:t>เป็นโครงสร้างการเก็บข้อมูลในหน่วยความจำของเครื่องคอมพิวเตอร์ซึ่งแทนค่าด้วยระบบเลขฐานสอง ได้แก่ เลข 0 และเลข 1 </a:t>
            </a:r>
          </a:p>
          <a:p>
            <a:pPr>
              <a:buNone/>
            </a:pPr>
            <a:r>
              <a:rPr lang="th-TH" dirty="0" smtClean="0"/>
              <a:t>2) ไบต์ (</a:t>
            </a:r>
            <a:r>
              <a:rPr lang="en-US" dirty="0" smtClean="0"/>
              <a:t>Byte) </a:t>
            </a:r>
            <a:r>
              <a:rPr lang="th-TH" dirty="0" smtClean="0"/>
              <a:t>หมายถึง ข้อมูลที่เป็นตัวอักขระทั้งหมด หนึ่งไบต์มีค่าเท่ากับ 8 บิต </a:t>
            </a:r>
          </a:p>
          <a:p>
            <a:pPr>
              <a:buNone/>
            </a:pPr>
            <a:r>
              <a:rPr lang="th-TH" dirty="0" smtClean="0"/>
              <a:t>3) เวิร์ด (</a:t>
            </a:r>
            <a:r>
              <a:rPr lang="en-US" dirty="0" smtClean="0"/>
              <a:t>Word) </a:t>
            </a:r>
            <a:r>
              <a:rPr lang="th-TH" dirty="0" smtClean="0"/>
              <a:t>เป็นหน่วยข้อมูลที่มีขนาดใหญ่ขึ้นมา หนึ่งเวิร์ดประกอบด้วยข้อมูลจำนวนสองไบต์หรือ 16 บิต </a:t>
            </a:r>
          </a:p>
          <a:p>
            <a:pPr>
              <a:buNone/>
            </a:pPr>
            <a:r>
              <a:rPr lang="th-TH" dirty="0" smtClean="0"/>
              <a:t>4) เขตข้อมูล (</a:t>
            </a:r>
            <a:r>
              <a:rPr lang="en-US" dirty="0" smtClean="0"/>
              <a:t>Field) </a:t>
            </a:r>
            <a:r>
              <a:rPr lang="th-TH" dirty="0" smtClean="0"/>
              <a:t>เป็นหน่วยเล็กที่สุดของแฟ้มข้อมูล </a:t>
            </a:r>
          </a:p>
          <a:p>
            <a:pPr>
              <a:buNone/>
            </a:pPr>
            <a:r>
              <a:rPr lang="th-TH" dirty="0" smtClean="0"/>
              <a:t>5) ระเบียน (</a:t>
            </a:r>
            <a:r>
              <a:rPr lang="en-US" dirty="0" smtClean="0"/>
              <a:t>Record) </a:t>
            </a:r>
            <a:r>
              <a:rPr lang="th-TH" dirty="0" smtClean="0"/>
              <a:t>หมายถึงชุดข้อมูลหนึ่งชุดที่ประกอบด้วยเขตข้อมูลตั้งแต่หนึ่งเขตข้อมูลขึ้นไป </a:t>
            </a:r>
          </a:p>
          <a:p>
            <a:pPr>
              <a:buNone/>
            </a:pPr>
            <a:r>
              <a:rPr lang="th-TH" dirty="0" smtClean="0"/>
              <a:t>6) แฟ้ม (</a:t>
            </a:r>
            <a:r>
              <a:rPr lang="en-US" dirty="0" smtClean="0"/>
              <a:t>File) </a:t>
            </a:r>
            <a:r>
              <a:rPr lang="th-TH" dirty="0" smtClean="0"/>
              <a:t>ระเบียนข้อมูลตั้งแต่หนึ่งระเบียนขึ้นไปจะถูกบันทึกไว้เป็นแฟ้มข้อมูล ภายในแฟ้มข้อมูลอาจจัดเรียงระเบียนข้อมูลในรูปแบบของตารางข้อมูล (</a:t>
            </a:r>
            <a:r>
              <a:rPr lang="en-US" dirty="0" smtClean="0"/>
              <a:t>Table) </a:t>
            </a: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4. ส่วนประกอบของแฟ้มข้อมูล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ความสัมพันธ์แบบหนึ่งต่อหนึ่ง (</a:t>
            </a:r>
            <a:r>
              <a:rPr lang="en-US" dirty="0" smtClean="0">
                <a:solidFill>
                  <a:srgbClr val="FF0000"/>
                </a:solidFill>
              </a:rPr>
              <a:t>One – To – One)</a:t>
            </a:r>
            <a:r>
              <a:rPr lang="en-US" dirty="0" smtClean="0"/>
              <a:t> </a:t>
            </a:r>
            <a:r>
              <a:rPr lang="th-TH" dirty="0" smtClean="0"/>
              <a:t>คือแฟ้มข้อมูลหนึ่งสัมพันธ์กับอีกแฟ้มหนึ่ง เช่น ความสัมพันธ์ของแฟ้มประวัตินักเรียนกับแฟ้มผลการเรียน โดยมีเลขประจำตัวเป็นตัวอ้างอิง 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ความสัมพันธ์แบบหนึ่งต่อกลุ่ม (</a:t>
            </a:r>
            <a:r>
              <a:rPr lang="en-US" dirty="0" smtClean="0">
                <a:solidFill>
                  <a:srgbClr val="FF0000"/>
                </a:solidFill>
              </a:rPr>
              <a:t>One – To – Many) </a:t>
            </a:r>
            <a:r>
              <a:rPr lang="th-TH" dirty="0" smtClean="0"/>
              <a:t>เป็นความสัมพันธ์ของแฟ้มข้อมูลหนึ่งกับกลุ่มของแฟ้มข้อมูลหรือกับระเบียนข้อมูลหลายๆ ระเบียนในอีกแฟ้มหนึ่ง เช่น แฟ้มทะเบียนนักเรียนสัมพันธ์กับแฟ้มผลการเรียน แฟ้มบันทึกความประพฤติ และแฟ้มการชำระเงิน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ความสัมพันธ์แบบกลุ่มต่อกลุ่ม (</a:t>
            </a:r>
            <a:r>
              <a:rPr lang="en-US" dirty="0" smtClean="0">
                <a:solidFill>
                  <a:srgbClr val="FF0000"/>
                </a:solidFill>
              </a:rPr>
              <a:t>Many – To – Many)</a:t>
            </a:r>
            <a:r>
              <a:rPr lang="en-US" dirty="0" smtClean="0"/>
              <a:t> </a:t>
            </a:r>
            <a:r>
              <a:rPr lang="th-TH" dirty="0" smtClean="0"/>
              <a:t>เป็นความสัมพันธ์ระหว่างกลุ่มของระเบียนข้อมูลหลายๆ ระเบียน เช่น การสั่งซื้อสินค้าหลายๆ ชนิดที่บันทึกในแฟ้มสั่งซื้อสินค้าจากลูกค้าหลายคน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5. ชนิดของความสัมพันธ์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5786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dirty="0" smtClean="0"/>
              <a:t>1. พิจารณาข้อมูลแต่ละฟิลด์ว่า จำเป็นจะต้องกำหนดข้อมูลของฟิลด์นั้นในแฟ้มข้อมูลหรือไม่ โดยมีหลักเกณฑ์ดังต่อไปนี้ </a:t>
            </a:r>
          </a:p>
          <a:p>
            <a:pPr marL="1088136" lvl="2" indent="-457200">
              <a:buNone/>
            </a:pPr>
            <a:r>
              <a:rPr lang="th-TH" sz="3200" dirty="0" smtClean="0"/>
              <a:t>1) ถ้าข้อมูลในฟิลด์นั้นสามารถจำคำนวณประมวลผลได้ โดยใช้ข้อมูลร่วมกับข้อมูลอื่นที่มีอยู่แล้ว ไม่ต้องพิมพ์ใหม่ให้ใช้ข้อมูลเดิม </a:t>
            </a:r>
          </a:p>
          <a:p>
            <a:pPr lvl="2">
              <a:buNone/>
            </a:pPr>
            <a:r>
              <a:rPr lang="th-TH" sz="3200" dirty="0" smtClean="0"/>
              <a:t>2) เก็บไว้ในที่ซึ่งมีข้อมูลเกี่ยวข้องกัน เป็นกลุ่มเดียวกัน เพื่อง่ายต่อการเชื่อมโยง </a:t>
            </a:r>
          </a:p>
          <a:p>
            <a:pPr>
              <a:buNone/>
            </a:pPr>
            <a:r>
              <a:rPr lang="th-TH" sz="3600" dirty="0" smtClean="0"/>
              <a:t>2. กำหนดประเภทของข้อมูลที่จะจัดเก็บในแต่ละฟิลด์ </a:t>
            </a:r>
          </a:p>
          <a:p>
            <a:pPr>
              <a:buNone/>
            </a:pPr>
            <a:r>
              <a:rPr lang="th-TH" sz="3600" dirty="0" smtClean="0"/>
              <a:t>3. กำหนดขนาดของฟิลด์ </a:t>
            </a:r>
          </a:p>
          <a:p>
            <a:pPr>
              <a:buNone/>
            </a:pPr>
            <a:r>
              <a:rPr lang="th-TH" sz="3600" dirty="0" smtClean="0"/>
              <a:t>4. กำหนดชื่อฟิลด์ </a:t>
            </a:r>
          </a:p>
          <a:p>
            <a:pPr>
              <a:buNone/>
            </a:pPr>
            <a:endParaRPr lang="th-TH" sz="36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6. หลักการกำหนดฟิลด์ข้อมูล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หัวใจสำคัญของการทำ </a:t>
            </a:r>
            <a:r>
              <a:rPr lang="en-US" dirty="0" smtClean="0"/>
              <a:t>Normalization </a:t>
            </a:r>
            <a:r>
              <a:rPr lang="th-TH" dirty="0" smtClean="0"/>
              <a:t>คือการลดความซ้ำซ้อนของข้อมูลและโอกาสที่จะเกิดความผิดพลาดกับข้อมูลได้</a:t>
            </a: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7. รู้จักกฎการ </a:t>
            </a:r>
            <a:r>
              <a:rPr lang="en-US" dirty="0" smtClean="0"/>
              <a:t>Normalization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94767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1.  1NF (First Normal Form) </a:t>
            </a:r>
          </a:p>
          <a:p>
            <a:pPr>
              <a:buNone/>
            </a:pPr>
            <a:r>
              <a:rPr lang="th-TH" dirty="0" smtClean="0"/>
              <a:t>		การที่ตารางใดจะถือว่าอยู่ใน 1</a:t>
            </a:r>
            <a:r>
              <a:rPr lang="en-US" dirty="0" smtClean="0"/>
              <a:t>NF </a:t>
            </a:r>
            <a:r>
              <a:rPr lang="th-TH" dirty="0" smtClean="0"/>
              <a:t>หรือไม่ จะพิจารณาดูที่ทุกๆ ฟิลด์ในตาราง จะต้องไม่มีฟิลด์ใดฟิลด์หนึ่งที่มีลักษณะเป็น </a:t>
            </a:r>
            <a:r>
              <a:rPr lang="en-US" dirty="0" err="1" smtClean="0"/>
              <a:t>Multivalued</a:t>
            </a:r>
            <a:r>
              <a:rPr lang="en-US" dirty="0" smtClean="0"/>
              <a:t> (</a:t>
            </a:r>
            <a:r>
              <a:rPr lang="th-TH" dirty="0" smtClean="0"/>
              <a:t>ฟิลด์เดียวแต่เก็บหลายๆ ค่าไว้ด้วยกัน) </a:t>
            </a: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ขั้นตอนการทำ </a:t>
            </a:r>
            <a:r>
              <a:rPr lang="en-US" dirty="0" smtClean="0"/>
              <a:t>Normalization</a:t>
            </a:r>
            <a:endParaRPr lang="th-TH" dirty="0"/>
          </a:p>
        </p:txBody>
      </p:sp>
      <p:pic>
        <p:nvPicPr>
          <p:cNvPr id="4" name="รูปภาพ 3" descr="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876"/>
            <a:ext cx="7251700" cy="2273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เมื่อตรวจสอบพบว่าตารางใดมีฟิลด์ที่</a:t>
            </a:r>
            <a:r>
              <a:rPr lang="th-TH" dirty="0" err="1" smtClean="0"/>
              <a:t>เป็นมัลติแวลู</a:t>
            </a:r>
            <a:r>
              <a:rPr lang="th-TH" dirty="0" smtClean="0"/>
              <a:t>แล้ว วิธีการแก้ไขก็ไขก็คือการแบ่งฟิลด์ดังกล่าวออกมาเป็นอีกตารางโดยให้เป็นฟิลด์ธรรมดา (คือ ฟิลด์ใน</a:t>
            </a:r>
            <a:r>
              <a:rPr lang="th-TH" dirty="0" err="1" smtClean="0"/>
              <a:t>หนึ่งเร</a:t>
            </a:r>
            <a:r>
              <a:rPr lang="th-TH" dirty="0" smtClean="0"/>
              <a:t>คอร์ดจะมีเพียงค่าเดียวเท่านั้น)</a:t>
            </a:r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ขั้นตอนการทำ </a:t>
            </a:r>
            <a:r>
              <a:rPr lang="en-US" dirty="0" smtClean="0"/>
              <a:t>Normalization</a:t>
            </a:r>
            <a:endParaRPr lang="th-TH" dirty="0"/>
          </a:p>
        </p:txBody>
      </p:sp>
      <p:pic>
        <p:nvPicPr>
          <p:cNvPr id="4" name="รูปภาพ 3" descr="n1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714620"/>
            <a:ext cx="4037010" cy="383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รูปภาพ 4" descr="n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714620"/>
            <a:ext cx="4749800" cy="2057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2. 2NF (Secondary Normal Form)</a:t>
            </a:r>
            <a:endParaRPr lang="th-TH" sz="3200" dirty="0" smtClean="0"/>
          </a:p>
          <a:p>
            <a:pPr>
              <a:buNone/>
            </a:pPr>
            <a:r>
              <a:rPr lang="th-TH" sz="3200" dirty="0" smtClean="0"/>
              <a:t>		สำหรับการทำ 2</a:t>
            </a:r>
            <a:r>
              <a:rPr lang="en-US" sz="3200" dirty="0" smtClean="0"/>
              <a:t>NF </a:t>
            </a:r>
            <a:r>
              <a:rPr lang="th-TH" sz="3200" dirty="0" smtClean="0"/>
              <a:t>นั้นจะเน้นการวิเคราะห์ฟิลด์ที่เป็นคีย์หลัก (</a:t>
            </a:r>
            <a:r>
              <a:rPr lang="en-US" sz="3200" dirty="0" smtClean="0"/>
              <a:t>Primary Key) </a:t>
            </a:r>
            <a:r>
              <a:rPr lang="th-TH" sz="3200" dirty="0" smtClean="0"/>
              <a:t>โดยปกติ </a:t>
            </a:r>
            <a:r>
              <a:rPr lang="en-US" sz="3200" dirty="0" smtClean="0"/>
              <a:t>Primary Key </a:t>
            </a:r>
            <a:r>
              <a:rPr lang="th-TH" sz="3200" dirty="0" smtClean="0"/>
              <a:t>ของตารางหนึ่งๆ อาจประกอบไปด้วยฟิลด์เดียวหรือหลายฟิลด์รวมกันก็ได้ </a:t>
            </a:r>
          </a:p>
          <a:p>
            <a:pPr>
              <a:buNone/>
            </a:pPr>
            <a:r>
              <a:rPr lang="th-TH" sz="3200" dirty="0" smtClean="0"/>
              <a:t>		หากตารางใดมี </a:t>
            </a:r>
            <a:r>
              <a:rPr lang="en-US" sz="3200" dirty="0" smtClean="0"/>
              <a:t>Primary Key </a:t>
            </a:r>
            <a:r>
              <a:rPr lang="th-TH" sz="3200" dirty="0" smtClean="0"/>
              <a:t>ที่ประกอบด้วยฟิลด์เพียงฟิลด์เดียว จะถือว่าตารางนั้นอยู่ใน 2</a:t>
            </a:r>
            <a:r>
              <a:rPr lang="en-US" sz="3200" dirty="0" smtClean="0"/>
              <a:t>NF </a:t>
            </a:r>
            <a:r>
              <a:rPr lang="th-TH" sz="3200" dirty="0" smtClean="0"/>
              <a:t>อยู่แล้ว ดังรูป </a:t>
            </a:r>
            <a:r>
              <a:rPr lang="en-US" sz="3200" dirty="0" smtClean="0"/>
              <a:t>a) </a:t>
            </a:r>
            <a:r>
              <a:rPr lang="th-TH" sz="3200" dirty="0" smtClean="0"/>
              <a:t>ตารางรถ การจะให้ผ่านกฎนี้จะต้องแยกฟิลด์หลักออกมาสร้างตารางใหม่ แล้วใช้ความสัมพันธ์แบบหนึ่งต่อกลุ่ม (</a:t>
            </a:r>
            <a:r>
              <a:rPr lang="en-US" sz="3200" dirty="0" smtClean="0"/>
              <a:t>One – To – Many) </a:t>
            </a:r>
            <a:endParaRPr lang="th-TH" sz="32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ขั้นตอนการทำ </a:t>
            </a:r>
            <a:r>
              <a:rPr lang="en-US" dirty="0" smtClean="0"/>
              <a:t>Normalization</a:t>
            </a:r>
            <a:br>
              <a:rPr lang="en-US" dirty="0" smtClean="0"/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3. 3NF (Third Normal Form) </a:t>
            </a:r>
          </a:p>
          <a:p>
            <a:pPr>
              <a:buNone/>
            </a:pPr>
            <a:r>
              <a:rPr lang="th-TH" dirty="0" smtClean="0"/>
              <a:t>	ต้องไม่มีฟิลด์ใดในตารางไปขึ้นอยู่กับฟิลด์อื่นที่ไม่ใช่ฟิลด์หลัก การแก้ไขเพื่อให้ผ่านกฎข้อนี้ไปได้โดยการแยกตารางออกมาสร้างตารางใหม่ อาจใช้ความสัมพันธ์แบบหนึ่งต่อกลุ่ม (</a:t>
            </a:r>
            <a:r>
              <a:rPr lang="en-US" dirty="0" smtClean="0"/>
              <a:t>One – To – Many) </a:t>
            </a:r>
            <a:r>
              <a:rPr lang="th-TH" dirty="0" smtClean="0"/>
              <a:t>หรือกลุ่มต่อกลุ่ม (</a:t>
            </a:r>
            <a:r>
              <a:rPr lang="en-US" dirty="0" smtClean="0"/>
              <a:t>Many – To – Many) </a:t>
            </a:r>
            <a:r>
              <a:rPr lang="th-TH" dirty="0" smtClean="0"/>
              <a:t>ก็ได้ </a:t>
            </a:r>
            <a:endParaRPr lang="en-US" b="1" dirty="0" smtClean="0"/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41434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h-TH" sz="3200" b="1" dirty="0" smtClean="0"/>
              <a:t>ข้อมูล (</a:t>
            </a:r>
            <a:r>
              <a:rPr lang="en-US" sz="3200" b="1" dirty="0" smtClean="0"/>
              <a:t>Data) </a:t>
            </a:r>
            <a:r>
              <a:rPr lang="th-TH" sz="3200" dirty="0" smtClean="0"/>
              <a:t>ข้อเท็จจริงต่างๆ ที่เกิดขึ้นในชีวิตประจำวัน อาจจะเกี่ยวข้อหรือเป็นที่สนใจหรือไม่ก็ได้ </a:t>
            </a:r>
          </a:p>
          <a:p>
            <a:pPr>
              <a:buFont typeface="Wingdings" pitchFamily="2" charset="2"/>
              <a:buChar char="v"/>
            </a:pPr>
            <a:r>
              <a:rPr lang="th-TH" sz="3200" b="1" dirty="0" smtClean="0"/>
              <a:t>สารสนเทศ (</a:t>
            </a:r>
            <a:r>
              <a:rPr lang="en-US" sz="3200" b="1" dirty="0" smtClean="0"/>
              <a:t>Information) </a:t>
            </a:r>
            <a:r>
              <a:rPr lang="th-TH" sz="3200" dirty="0" smtClean="0"/>
              <a:t>ข้อมูลที่ผ่านการคัดเลือก กลั่นกรอง หรือประมวลผลเพื่อให้ได้เฉพาะข้อมูลที่น่าสนใจ เป็นประโยชน์ในการทำงานและการตัดสินใจ </a:t>
            </a:r>
          </a:p>
          <a:p>
            <a:pPr>
              <a:buFont typeface="Wingdings" pitchFamily="2" charset="2"/>
              <a:buChar char="v"/>
            </a:pPr>
            <a:r>
              <a:rPr lang="th-TH" sz="3200" b="1" dirty="0" smtClean="0"/>
              <a:t>แฟ้มข้อมูลหรือตาราง (</a:t>
            </a:r>
            <a:r>
              <a:rPr lang="en-US" sz="3200" b="1" dirty="0" smtClean="0"/>
              <a:t>Table) </a:t>
            </a:r>
            <a:r>
              <a:rPr lang="th-TH" sz="3200" dirty="0" smtClean="0"/>
              <a:t>เป็นที่จัดเก็บข้อมูล (บางส่วน) ของส่วนข้อมูล โดยปกติในฐานข้อมูลหนึ่งจะประกอบไปด้วยหลายๆ ตารางรวมกัน 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8. คำศัพท์ที่สำคัญเกี่ยวกับการจัดการฐานข้อมูลได้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2864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h-TH" sz="3200" b="1" dirty="0" smtClean="0"/>
              <a:t>เขตข้อมูลหรือฟิลด์ (</a:t>
            </a:r>
            <a:r>
              <a:rPr lang="en-US" sz="3200" b="1" dirty="0" smtClean="0"/>
              <a:t>Field) </a:t>
            </a:r>
            <a:r>
              <a:rPr lang="th-TH" sz="3200" dirty="0" smtClean="0"/>
              <a:t>สารสนเทศที่เป็นที่สนใจ หัวข้อใดหัวข้อหนึ่ง </a:t>
            </a:r>
          </a:p>
          <a:p>
            <a:pPr>
              <a:buFont typeface="Wingdings" pitchFamily="2" charset="2"/>
              <a:buChar char="v"/>
            </a:pPr>
            <a:r>
              <a:rPr lang="th-TH" sz="3200" b="1" dirty="0" smtClean="0"/>
              <a:t>ระเบียนข้อมูล</a:t>
            </a:r>
            <a:r>
              <a:rPr lang="th-TH" sz="3200" b="1" dirty="0" err="1" smtClean="0"/>
              <a:t>หรือเร</a:t>
            </a:r>
            <a:r>
              <a:rPr lang="th-TH" sz="3200" b="1" dirty="0" smtClean="0"/>
              <a:t>คอร์ด (</a:t>
            </a:r>
            <a:r>
              <a:rPr lang="en-US" sz="3200" b="1" dirty="0" smtClean="0"/>
              <a:t>Record) </a:t>
            </a:r>
            <a:r>
              <a:rPr lang="th-TH" sz="3200" dirty="0" smtClean="0"/>
              <a:t>กลุ่มของเขตข้อมูลที่มีความสัมพันธ์กัน แต่ละข้อมูลสามารถแสดงคุณลักษณะและคุณสมบัติของเรื่องเดียวกัน </a:t>
            </a:r>
          </a:p>
          <a:p>
            <a:pPr>
              <a:buFont typeface="Wingdings" pitchFamily="2" charset="2"/>
              <a:buChar char="v"/>
            </a:pPr>
            <a:r>
              <a:rPr lang="th-TH" sz="3200" b="1" dirty="0" smtClean="0"/>
              <a:t>ฐานข้อมูล (</a:t>
            </a:r>
            <a:r>
              <a:rPr lang="en-US" sz="3200" b="1" dirty="0" smtClean="0"/>
              <a:t>Database) </a:t>
            </a:r>
            <a:r>
              <a:rPr lang="th-TH" sz="3200" dirty="0" smtClean="0"/>
              <a:t>โครงสร้างสารสนเทศที่ประกอบด้วยแฟ้มข้อมูลที่มีความเกี่ยวข้องกันสัมพันธ์กันในการอ้างอิง ข้อมูลระหว่างกันตามวัตถุประสงค์ของฐานข้อมูล </a:t>
            </a:r>
            <a:endParaRPr lang="th-TH" sz="32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8. คำศัพท์ที่สำคัญเกี่ยวกับการจัดการฐานข้อมูลได้ </a:t>
            </a:r>
            <a:endParaRPr lang="th-T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/>
              <a:t>1</a:t>
            </a:r>
            <a:r>
              <a:rPr lang="th-TH" sz="3200" dirty="0"/>
              <a:t>. ประวัติความเป็นมาของการจัดการฐานข้อมูล </a:t>
            </a:r>
          </a:p>
          <a:p>
            <a:pPr>
              <a:buNone/>
            </a:pPr>
            <a:r>
              <a:rPr lang="th-TH" sz="3200" dirty="0"/>
              <a:t>2. การประยุกต์ใช้ฐานข้อมูลในสำนักงาน </a:t>
            </a:r>
          </a:p>
          <a:p>
            <a:pPr>
              <a:buNone/>
            </a:pPr>
            <a:r>
              <a:rPr lang="th-TH" sz="3200" dirty="0"/>
              <a:t>3. การออกแบบและสร้างฐานข้อมูล </a:t>
            </a:r>
          </a:p>
          <a:p>
            <a:pPr>
              <a:buNone/>
            </a:pPr>
            <a:r>
              <a:rPr lang="th-TH" sz="3200" dirty="0"/>
              <a:t>4. </a:t>
            </a:r>
            <a:r>
              <a:rPr lang="th-TH" sz="3200" dirty="0" smtClean="0"/>
              <a:t>ส่วนประกอบ</a:t>
            </a:r>
            <a:r>
              <a:rPr lang="th-TH" sz="3200" dirty="0"/>
              <a:t>ของแฟ้มข้อมูล </a:t>
            </a:r>
          </a:p>
          <a:p>
            <a:pPr>
              <a:buNone/>
            </a:pPr>
            <a:r>
              <a:rPr lang="th-TH" sz="3200" dirty="0"/>
              <a:t>5. ประเภทของฐานข้อมูล </a:t>
            </a:r>
          </a:p>
          <a:p>
            <a:pPr>
              <a:buNone/>
            </a:pPr>
            <a:r>
              <a:rPr lang="th-TH" sz="3200" dirty="0"/>
              <a:t>6. หลักการกำหนดฟิลด์ข้อมูล </a:t>
            </a:r>
          </a:p>
          <a:p>
            <a:pPr>
              <a:buNone/>
            </a:pPr>
            <a:r>
              <a:rPr lang="th-TH" sz="3200" dirty="0"/>
              <a:t>7. กฎการ </a:t>
            </a:r>
            <a:r>
              <a:rPr lang="en-US" sz="3200" dirty="0" err="1"/>
              <a:t>Nomalization</a:t>
            </a:r>
            <a:r>
              <a:rPr lang="en-US" sz="3200" dirty="0"/>
              <a:t> </a:t>
            </a:r>
            <a:endParaRPr lang="th-TH" sz="3200" dirty="0"/>
          </a:p>
          <a:p>
            <a:pPr>
              <a:buNone/>
            </a:pPr>
            <a:r>
              <a:rPr lang="th-TH" sz="3200" dirty="0"/>
              <a:t>8. คำศัพท์ที่สำคัญเกี่ยวกับการจัดการฐานข้อมูล </a:t>
            </a:r>
          </a:p>
          <a:p>
            <a:endParaRPr lang="th-TH" sz="320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/>
              <a:t>สาระการ</a:t>
            </a:r>
            <a:r>
              <a:rPr lang="th-TH" b="1" dirty="0" smtClean="0"/>
              <a:t>เรียนรู้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p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p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p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p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p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p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p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142844" y="1481328"/>
            <a:ext cx="9001156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h-TH" sz="3200" dirty="0" smtClean="0"/>
              <a:t>การจัดการฐานข้อมูลเริ่มต้นจากการที่บริษัท ไอบีเอ็ม (</a:t>
            </a:r>
            <a:r>
              <a:rPr lang="en-US" sz="3200" dirty="0" smtClean="0"/>
              <a:t>IBM) </a:t>
            </a:r>
            <a:r>
              <a:rPr lang="th-TH" sz="3200" dirty="0" smtClean="0"/>
              <a:t>ประเทศสหรัฐเมริกา ได้รับการว่าจ้างจากองค์การบริหารการบินและอวกาศของสหรัฐฯ หรือนาซา ให้ออกแบบระบบเก็บรวบรวม ข้อมูลที่ได้รับจากการสำรวจดวงจันทร์ใน</a:t>
            </a:r>
            <a:r>
              <a:rPr lang="th-TH" sz="3200" dirty="0" err="1" smtClean="0"/>
              <a:t>โครงการอะพอลโล</a:t>
            </a:r>
            <a:r>
              <a:rPr lang="th-TH" sz="3200" dirty="0" smtClean="0"/>
              <a:t> ได้พัฒนาระบบการดูแลข้อมูลเรียกว่า ระบบ </a:t>
            </a:r>
            <a:r>
              <a:rPr lang="en-US" sz="3200" dirty="0" smtClean="0"/>
              <a:t>GUAM </a:t>
            </a:r>
            <a:r>
              <a:rPr lang="th-TH" sz="3200" dirty="0" smtClean="0"/>
              <a:t>ซึ่งถือเป็นต้นกำเนิดของระบบการจัดการฐานข้อมูล </a:t>
            </a:r>
          </a:p>
          <a:p>
            <a:pPr>
              <a:buFont typeface="Wingdings" pitchFamily="2" charset="2"/>
              <a:buChar char="v"/>
            </a:pPr>
            <a:r>
              <a:rPr lang="th-TH" sz="3200" dirty="0" smtClean="0"/>
              <a:t>ต่อมาบริษัท ไอบีเอ็ม ได้พัฒนาระบบการจัดการฐานข้อมูลขึ้นมาใหม่ เพื่อให้ใช้งานกับธุรกิจทั่วๆ ไป เรียนกว่า ระบบ </a:t>
            </a:r>
            <a:r>
              <a:rPr lang="en-US" sz="3200" dirty="0" smtClean="0"/>
              <a:t>DL/I (Data Language/I) </a:t>
            </a:r>
            <a:r>
              <a:rPr lang="th-TH" sz="3200" dirty="0" smtClean="0"/>
              <a:t>จนในที่สุดก็ได้กลายมาเป็นระบบ </a:t>
            </a:r>
            <a:r>
              <a:rPr lang="en-US" sz="3200" dirty="0" smtClean="0"/>
              <a:t>IMS (Information Management System) </a:t>
            </a:r>
            <a:endParaRPr lang="th-TH" sz="32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1. ประวัติความเป็นมาของการจัดการฐานข้อมูล </a:t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/>
              <a:t>ในช่วงปี พ.ศ.2525 เป็นจุดที่ระบบฐานข้อมูลเข้ามาใช้กับคอมพิวเตอร์อย่างเต็มที่ ได้มีการ คิดค้นและผลิตซอฟท์แวร์เกี่ยวกับฐานข้อมูลออกมามากมาย </a:t>
            </a:r>
          </a:p>
          <a:p>
            <a:r>
              <a:rPr lang="th-TH" sz="3200" dirty="0" smtClean="0"/>
              <a:t>ปัจจุบันได้มีการนำคอมพิวเตอร์มาใช้ในการเก็บข้อมูล โดยใช้โปรแกรมสำเร็จรูปทั่วไป โดยที่ผู้ใช้ไม่ต้องเขียนโปรแกรมเอง เพียงแต่เรียนรู้คำสั่งการเรียกใช้ข้อมูลหรือการจัดการข้อมูล </a:t>
            </a:r>
          </a:p>
          <a:p>
            <a:endParaRPr lang="th-TH" sz="32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1. ประวัติความเป็นมาของการจัดการฐานข้อมูล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/>
              <a:t>ด้านบัญชี </a:t>
            </a:r>
          </a:p>
          <a:p>
            <a:pPr>
              <a:buNone/>
            </a:pPr>
            <a:r>
              <a:rPr lang="th-TH" sz="3200" dirty="0" smtClean="0"/>
              <a:t>		- บัญชีรายรับ – รายจ่าย </a:t>
            </a:r>
          </a:p>
          <a:p>
            <a:pPr>
              <a:buNone/>
            </a:pPr>
            <a:r>
              <a:rPr lang="th-TH" sz="3200" dirty="0" smtClean="0"/>
              <a:t>		- บัญชีงบดุล </a:t>
            </a:r>
          </a:p>
          <a:p>
            <a:pPr>
              <a:buNone/>
            </a:pPr>
            <a:r>
              <a:rPr lang="th-TH" sz="3200" dirty="0" smtClean="0"/>
              <a:t>		- มูลค่าทรัพย์สินและหนี้สิน </a:t>
            </a:r>
          </a:p>
          <a:p>
            <a:pPr>
              <a:buNone/>
            </a:pPr>
            <a:r>
              <a:rPr lang="th-TH" sz="3200" dirty="0" smtClean="0"/>
              <a:t>		- การแจ้งหนี้ </a:t>
            </a:r>
          </a:p>
          <a:p>
            <a:pPr>
              <a:buNone/>
            </a:pPr>
            <a:r>
              <a:rPr lang="th-TH" sz="3200" dirty="0" smtClean="0"/>
              <a:t>		- การควบคุมหนี้ </a:t>
            </a:r>
          </a:p>
          <a:p>
            <a:endParaRPr lang="th-TH" sz="3200" dirty="0" smtClean="0"/>
          </a:p>
          <a:p>
            <a:endParaRPr lang="th-TH" sz="3200" dirty="0" smtClean="0"/>
          </a:p>
          <a:p>
            <a:endParaRPr lang="th-TH" sz="32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2. การประยุกต์ใช้ฐานข้อมูลในสำนักงาน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3200" dirty="0" smtClean="0"/>
              <a:t>ด้านธนาคารและการเงิน </a:t>
            </a:r>
          </a:p>
          <a:p>
            <a:pPr>
              <a:buNone/>
            </a:pPr>
            <a:r>
              <a:rPr lang="th-TH" sz="3200" dirty="0" smtClean="0"/>
              <a:t> 		- การจัดการด้านลูกค้าและพนักงาน </a:t>
            </a:r>
          </a:p>
          <a:p>
            <a:pPr>
              <a:buNone/>
            </a:pPr>
            <a:r>
              <a:rPr lang="th-TH" sz="3200" dirty="0" smtClean="0"/>
              <a:t>		- การประเมินและควบคุมผลงาน </a:t>
            </a:r>
          </a:p>
          <a:p>
            <a:pPr>
              <a:buNone/>
            </a:pPr>
            <a:r>
              <a:rPr lang="th-TH" sz="3200" dirty="0" smtClean="0"/>
              <a:t>		- กรจัดการสินเชื่อ </a:t>
            </a:r>
          </a:p>
          <a:p>
            <a:pPr>
              <a:buNone/>
            </a:pPr>
            <a:r>
              <a:rPr lang="th-TH" sz="3200" dirty="0" smtClean="0"/>
              <a:t>		- การควบคุมอัตราแลกเปลี่ยน </a:t>
            </a:r>
          </a:p>
          <a:p>
            <a:endParaRPr lang="th-TH" sz="3200" dirty="0" smtClean="0"/>
          </a:p>
          <a:p>
            <a:endParaRPr lang="th-TH" sz="3200" dirty="0" smtClean="0"/>
          </a:p>
          <a:p>
            <a:endParaRPr lang="th-TH" sz="32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2. การประยุกต์ใช้ฐานข้อมูลในสำนักงาน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/>
              <a:t>การบริหารธุรกิจและสำนักงาน </a:t>
            </a:r>
          </a:p>
          <a:p>
            <a:pPr lvl="2">
              <a:buFontTx/>
              <a:buChar char="-"/>
            </a:pPr>
            <a:r>
              <a:rPr lang="th-TH" sz="2600" dirty="0" smtClean="0"/>
              <a:t>ด้านกฎหมายและรายงานลูกค้าแต่ละราย </a:t>
            </a:r>
          </a:p>
          <a:p>
            <a:pPr lvl="2">
              <a:buFontTx/>
              <a:buChar char="-"/>
            </a:pPr>
            <a:r>
              <a:rPr lang="th-TH" sz="2600" dirty="0" smtClean="0"/>
              <a:t>ด้านสาธารณสุข </a:t>
            </a:r>
          </a:p>
          <a:p>
            <a:pPr lvl="2">
              <a:buFontTx/>
              <a:buChar char="-"/>
            </a:pPr>
            <a:r>
              <a:rPr lang="th-TH" sz="2600" dirty="0" smtClean="0"/>
              <a:t>ประวัติลูกค้า </a:t>
            </a:r>
          </a:p>
          <a:p>
            <a:pPr lvl="2">
              <a:buFontTx/>
              <a:buChar char="-"/>
            </a:pPr>
            <a:r>
              <a:rPr lang="th-TH" sz="2600" dirty="0" smtClean="0"/>
              <a:t>การขายและการบริการ </a:t>
            </a:r>
          </a:p>
          <a:p>
            <a:pPr lvl="2">
              <a:buFontTx/>
              <a:buChar char="-"/>
            </a:pPr>
            <a:r>
              <a:rPr lang="th-TH" sz="2600" dirty="0" smtClean="0"/>
              <a:t>การจัดซื้อ </a:t>
            </a:r>
          </a:p>
          <a:p>
            <a:pPr lvl="2">
              <a:buFontTx/>
              <a:buChar char="-"/>
            </a:pPr>
            <a:r>
              <a:rPr lang="th-TH" sz="2600" dirty="0" smtClean="0"/>
              <a:t>การนำเข้าและส่งออก </a:t>
            </a:r>
          </a:p>
          <a:p>
            <a:pPr lvl="2">
              <a:buFontTx/>
              <a:buChar char="-"/>
            </a:pPr>
            <a:r>
              <a:rPr lang="th-TH" sz="2600" dirty="0" smtClean="0"/>
              <a:t>ข้อมูลการรับประกันสินค้า</a:t>
            </a:r>
          </a:p>
          <a:p>
            <a:pPr lvl="2">
              <a:buNone/>
            </a:pPr>
            <a:endParaRPr lang="th-TH" sz="2600" dirty="0" smtClean="0"/>
          </a:p>
          <a:p>
            <a:pPr>
              <a:buNone/>
            </a:pPr>
            <a:endParaRPr lang="th-TH" sz="3200" dirty="0" smtClean="0"/>
          </a:p>
          <a:p>
            <a:endParaRPr lang="th-TH" sz="3200" dirty="0" smtClean="0"/>
          </a:p>
          <a:p>
            <a:endParaRPr lang="th-TH" sz="3200" dirty="0" smtClean="0"/>
          </a:p>
          <a:p>
            <a:endParaRPr lang="th-TH" sz="32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2. การประยุกต์ใช้ฐานข้อมูลในสำนักงาน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ด้านการศึกษา </a:t>
            </a:r>
          </a:p>
          <a:p>
            <a:pPr lvl="2">
              <a:buNone/>
            </a:pPr>
            <a:r>
              <a:rPr lang="th-TH" sz="3200" dirty="0" smtClean="0"/>
              <a:t>- ตารางเรียน ตารางสอน </a:t>
            </a:r>
          </a:p>
          <a:p>
            <a:pPr lvl="2">
              <a:buNone/>
            </a:pPr>
            <a:r>
              <a:rPr lang="th-TH" sz="3200" dirty="0" smtClean="0"/>
              <a:t>- ข้อมูลการลงทะเบียนเรียน </a:t>
            </a:r>
          </a:p>
          <a:p>
            <a:pPr lvl="2">
              <a:buNone/>
            </a:pPr>
            <a:r>
              <a:rPr lang="th-TH" sz="3200" dirty="0" smtClean="0"/>
              <a:t>- ประวัตินักเรียน </a:t>
            </a:r>
          </a:p>
          <a:p>
            <a:pPr lvl="2">
              <a:buNone/>
            </a:pPr>
            <a:r>
              <a:rPr lang="th-TH" sz="3200" dirty="0" smtClean="0"/>
              <a:t>- การบริหารโรงเรียน </a:t>
            </a:r>
          </a:p>
          <a:p>
            <a:endParaRPr lang="th-TH" sz="4000" dirty="0" smtClean="0"/>
          </a:p>
          <a:p>
            <a:endParaRPr lang="th-TH" sz="4000" dirty="0" smtClean="0"/>
          </a:p>
          <a:p>
            <a:endParaRPr lang="th-TH" sz="40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2. การประยุกต์ใช้ฐานข้อมูลในสำนักงาน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78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200" dirty="0" smtClean="0"/>
              <a:t>	การออกแบบและสร้างฐานข้อมูล จะต้องคำนึงถึงระบบข้อมูลที่จะสร้างขึ้นในด้านของรายละเอียดข้อมูล บุคคลผู้ใช้ข้อมูล และงานที่เกี่ยวข้องกับข้อมูล</a:t>
            </a:r>
          </a:p>
          <a:p>
            <a:endParaRPr lang="th-TH" sz="3200" dirty="0" smtClean="0"/>
          </a:p>
          <a:p>
            <a:endParaRPr lang="th-TH" sz="3200" dirty="0" smtClean="0"/>
          </a:p>
          <a:p>
            <a:endParaRPr lang="th-TH" sz="3200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3. การออกแบบและการสร้างฐานข้อมูล</a:t>
            </a:r>
            <a:endParaRPr lang="th-TH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</TotalTime>
  <Words>976</Words>
  <Application>Microsoft Office PowerPoint</Application>
  <PresentationFormat>นำเสนอทางหน้าจอ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7" baseType="lpstr">
      <vt:lpstr>รวมกลุ่ม</vt:lpstr>
      <vt:lpstr>ความรู้เบื้องต้นเกี่ยวกับฐานข้อมูล </vt:lpstr>
      <vt:lpstr>สาระการเรียนรู้</vt:lpstr>
      <vt:lpstr> 1. ประวัติความเป็นมาของการจัดการฐานข้อมูล  </vt:lpstr>
      <vt:lpstr>1. ประวัติความเป็นมาของการจัดการฐานข้อมูล</vt:lpstr>
      <vt:lpstr>2. การประยุกต์ใช้ฐานข้อมูลในสำนักงาน</vt:lpstr>
      <vt:lpstr>2. การประยุกต์ใช้ฐานข้อมูลในสำนักงาน</vt:lpstr>
      <vt:lpstr>2. การประยุกต์ใช้ฐานข้อมูลในสำนักงาน</vt:lpstr>
      <vt:lpstr>2. การประยุกต์ใช้ฐานข้อมูลในสำนักงาน</vt:lpstr>
      <vt:lpstr>3. การออกแบบและการสร้างฐานข้อมูล</vt:lpstr>
      <vt:lpstr>4. ส่วนประกอบของแฟ้มข้อมูล</vt:lpstr>
      <vt:lpstr>5. ชนิดของความสัมพันธ์</vt:lpstr>
      <vt:lpstr>6. หลักการกำหนดฟิลด์ข้อมูล</vt:lpstr>
      <vt:lpstr>7. รู้จักกฎการ Normalization</vt:lpstr>
      <vt:lpstr>ขั้นตอนการทำ Normalization</vt:lpstr>
      <vt:lpstr>ขั้นตอนการทำ Normalization</vt:lpstr>
      <vt:lpstr> ขั้นตอนการทำ Normalization </vt:lpstr>
      <vt:lpstr>ภาพนิ่ง 17</vt:lpstr>
      <vt:lpstr>8. คำศัพท์ที่สำคัญเกี่ยวกับการจัดการฐานข้อมูลได้ </vt:lpstr>
      <vt:lpstr>8. คำศัพท์ที่สำคัญเกี่ยวกับการจัดการฐานข้อมูลได้ 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</vt:vector>
  </TitlesOfParts>
  <Company>Mongkol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ความรู้เบื้องต้นเกี่ยวกับฐานข้อมูล </dc:title>
  <dc:creator>Ninetak</dc:creator>
  <cp:lastModifiedBy>Ninetak</cp:lastModifiedBy>
  <cp:revision>14</cp:revision>
  <dcterms:created xsi:type="dcterms:W3CDTF">2007-11-08T07:00:16Z</dcterms:created>
  <dcterms:modified xsi:type="dcterms:W3CDTF">2007-11-12T07:54:46Z</dcterms:modified>
</cp:coreProperties>
</file>